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2" r:id="rId2"/>
    <p:sldId id="256" r:id="rId3"/>
    <p:sldId id="260" r:id="rId4"/>
    <p:sldId id="261" r:id="rId5"/>
    <p:sldId id="259" r:id="rId6"/>
    <p:sldId id="263" r:id="rId7"/>
    <p:sldId id="265" r:id="rId8"/>
    <p:sldId id="266" r:id="rId9"/>
    <p:sldId id="268" r:id="rId10"/>
    <p:sldId id="272" r:id="rId11"/>
    <p:sldId id="273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643"/>
  </p:normalViewPr>
  <p:slideViewPr>
    <p:cSldViewPr snapToGrid="0" snapToObjects="1">
      <p:cViewPr>
        <p:scale>
          <a:sx n="93" d="100"/>
          <a:sy n="93" d="100"/>
        </p:scale>
        <p:origin x="1320" y="7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A546B-828C-0647-90E0-5FF494A4D66A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D6EAD-7E70-DE4D-8277-0895DD14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3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2E8B-47E3-0C4C-AC25-18C81D7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DFC90-8E7D-874E-B8D1-A862CAC6F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54A77-97FF-ED41-A655-1BAD5327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5FED7-780C-A846-9FBF-713A3D65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8F15B-334B-604A-AE7B-2AD335A9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5D3F-33B2-D14D-8D1A-AB953516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5C19B-EA72-D946-A3A3-2307A3C07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86F3D-F740-8449-9EEE-36ED7FAAB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AA5A0-442F-0843-835D-26A2FF71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72C37-4D65-CD48-B22F-13E4C4D3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4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67D33-43EE-DE4D-85C9-4E0415E20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CD963-1C86-7C4F-80F3-C4A8E66BE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85363-F2D6-734F-BB2B-BDF77B68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2BB7A-06B7-3F40-B771-CE903DBE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AD3DF-AC4D-8C49-AB69-4DA7B994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6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1B64-CB87-7A42-B88E-98A28219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C873D-5605-834E-82FE-B27BE90F3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BF4C7-242F-9C4D-96E2-DB7BF3CE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84B0E-833D-B048-92A4-894B131C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8137C-135E-EA4B-A4F2-E81B3503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94CF-629C-754B-8429-47C4E893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D6C33-1219-AF4B-AB67-6243DCB97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C7D1A-A0C8-6F47-A335-E1A112DE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1B6FA-5B7D-F143-B0D3-BD32C071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70054-C9D9-D347-8923-8177B88B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91B9-54A6-ED49-949E-A026D4FA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EAAB-4065-2C47-A0F8-2F4CDB466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04D3C-1309-454B-AA0D-24F81125F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55129-09E1-D940-B10D-25089650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B25F9-90B3-2645-BBEB-AB45FEA94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9307D-18B2-C045-AD5B-7D8CEE70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4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8220-6074-8E49-BFA0-239BA9A0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4DAEB-FE69-5247-9003-92DBF99E2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7ECFC-B453-A240-849D-755B330B7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3E204-9EC4-784F-AE9B-28AF0B92A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5F60C-16C0-BF49-A380-923E1058B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1331DA-CED6-1944-85A7-F3047EB85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495F5-37DA-174F-9A9B-8ADBFCE23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F26BD7-94B6-0F44-B652-6387A046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9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19DE-A9EF-7B4A-BE3F-FC79FAA1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E1D45-0495-D74D-A68C-6ADD0AAB0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44BC1-ED65-E240-9744-2679E363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7CB1E-017B-0C49-B177-AC3859E6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3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2455F-DCAA-3841-AE63-79E173098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47CC5D-0BAB-8B4C-96F9-22D313971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B3DB-91B0-6344-B953-CC2A33A7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4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D673-B4AA-3F42-9CD5-37972C4D1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4F0EA-31E4-2C44-99FA-89F6D6777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C1668-3B54-1F4E-AC53-DA55F188F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F2664-0987-6D43-860F-C8856F9FD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9A47C-394E-E643-B5E4-E831EF088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38792-8A29-ED4C-8D2C-C8EE0043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9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F8B5-9E9E-6347-81AF-60D1E595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7C57E-49FC-C64B-A867-0DCE5F8BF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7CC1B-CFA4-B449-A551-60A519048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E55FF-1A6B-FC47-A1D5-64BAEED5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88E8F-BCAD-9343-8858-CA6A604E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AA2C8-0726-154F-B585-5752708A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2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79CD1-D08D-8F4E-8B2A-497B31188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CD3EA-3859-9246-B406-9ACDAC213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7D91-1569-AF40-B813-896B60936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6D15-171C-1F4B-851E-1D37FB0219F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5C9D7-1E16-A645-B43B-2D44AE1B2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08FA1-07B5-ED46-BCA4-2ADEF20B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EB609-3B44-3B4A-9724-2798E2CEE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0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tiff"/><Relationship Id="rId18" Type="http://schemas.openxmlformats.org/officeDocument/2006/relationships/image" Target="../media/image2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image" Target="../media/image19.tiff"/><Relationship Id="rId17" Type="http://schemas.openxmlformats.org/officeDocument/2006/relationships/image" Target="../media/image24.tiff"/><Relationship Id="rId2" Type="http://schemas.openxmlformats.org/officeDocument/2006/relationships/image" Target="../media/image9.tiff"/><Relationship Id="rId16" Type="http://schemas.openxmlformats.org/officeDocument/2006/relationships/image" Target="../media/image23.tiff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2.tiff"/><Relationship Id="rId15" Type="http://schemas.openxmlformats.org/officeDocument/2006/relationships/image" Target="../media/image22.tiff"/><Relationship Id="rId10" Type="http://schemas.openxmlformats.org/officeDocument/2006/relationships/image" Target="../media/image17.tiff"/><Relationship Id="rId19" Type="http://schemas.openxmlformats.org/officeDocument/2006/relationships/image" Target="../media/image26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Relationship Id="rId1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0hnk1m/predict-the-osca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136" y="1989667"/>
            <a:ext cx="11195499" cy="1999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186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Project PTO – Building a Computer Algorithm to </a:t>
            </a:r>
            <a:r>
              <a:rPr lang="en-US" sz="5186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</a:t>
            </a:r>
            <a:r>
              <a:rPr lang="en-US" sz="5186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redict </a:t>
            </a:r>
            <a:r>
              <a:rPr lang="en-US" sz="5186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en-US" sz="5186" dirty="0">
                <a:latin typeface="Futura Medium" panose="020B0602020204020303" pitchFamily="34" charset="-79"/>
                <a:cs typeface="Futura Medium" panose="020B0602020204020303" pitchFamily="34" charset="-79"/>
              </a:rPr>
              <a:t>he </a:t>
            </a:r>
            <a:r>
              <a:rPr lang="en-US" sz="5186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</a:t>
            </a:r>
            <a:r>
              <a:rPr lang="en-US" sz="5186" dirty="0">
                <a:latin typeface="Futura Medium" panose="020B0602020204020303" pitchFamily="34" charset="-79"/>
                <a:cs typeface="Futura Medium" panose="020B0602020204020303" pitchFamily="34" charset="-79"/>
              </a:rPr>
              <a:t>scars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756" y="2141554"/>
            <a:ext cx="11582400" cy="2058783"/>
          </a:xfrm>
          <a:prstGeom prst="rect">
            <a:avLst/>
          </a:prstGeom>
          <a:noFill/>
          <a:ln w="508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8"/>
          </a:p>
        </p:txBody>
      </p:sp>
    </p:spTree>
    <p:extLst>
      <p:ext uri="{BB962C8B-B14F-4D97-AF65-F5344CB8AC3E}">
        <p14:creationId xmlns:p14="http://schemas.microsoft.com/office/powerpoint/2010/main" val="388947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0D2521-6576-BF46-9AF7-3001A1A9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99393" cy="3247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096AD3-9788-0B45-B3C8-9AB35C8B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393" y="57150"/>
            <a:ext cx="4073806" cy="3190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2CBB0A-22E2-1B4E-9AE7-C3675DDA3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501" y="-1"/>
            <a:ext cx="4485499" cy="32476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29CFB8-8DA6-C946-9EF8-45B77AF47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47696"/>
            <a:ext cx="3699393" cy="36103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57B661-8DBB-F642-87C2-62BF403BF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393" y="3247695"/>
            <a:ext cx="4188430" cy="36103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B0B9A9-2528-9B4B-A81E-5064FB134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1407" y="3247694"/>
            <a:ext cx="4380594" cy="361030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659A28-1A45-AC4B-8AD1-006592EE1123}"/>
              </a:ext>
            </a:extLst>
          </p:cNvPr>
          <p:cNvCxnSpPr/>
          <p:nvPr/>
        </p:nvCxnSpPr>
        <p:spPr>
          <a:xfrm>
            <a:off x="3661186" y="0"/>
            <a:ext cx="38207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ECFAD2-18B3-A349-845D-457E9C86A830}"/>
              </a:ext>
            </a:extLst>
          </p:cNvPr>
          <p:cNvCxnSpPr/>
          <p:nvPr/>
        </p:nvCxnSpPr>
        <p:spPr>
          <a:xfrm>
            <a:off x="7720747" y="0"/>
            <a:ext cx="38207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C87BFF-86A5-F040-99D2-D7AD8EB92A04}"/>
              </a:ext>
            </a:extLst>
          </p:cNvPr>
          <p:cNvCxnSpPr>
            <a:cxnSpLocks/>
          </p:cNvCxnSpPr>
          <p:nvPr/>
        </p:nvCxnSpPr>
        <p:spPr>
          <a:xfrm>
            <a:off x="0" y="3209596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4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659A28-1A45-AC4B-8AD1-006592EE1123}"/>
              </a:ext>
            </a:extLst>
          </p:cNvPr>
          <p:cNvCxnSpPr/>
          <p:nvPr/>
        </p:nvCxnSpPr>
        <p:spPr>
          <a:xfrm>
            <a:off x="3828816" y="12873"/>
            <a:ext cx="38207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ECFAD2-18B3-A349-845D-457E9C86A830}"/>
              </a:ext>
            </a:extLst>
          </p:cNvPr>
          <p:cNvCxnSpPr/>
          <p:nvPr/>
        </p:nvCxnSpPr>
        <p:spPr>
          <a:xfrm>
            <a:off x="7963147" y="5972"/>
            <a:ext cx="38207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C87BFF-86A5-F040-99D2-D7AD8EB92A04}"/>
              </a:ext>
            </a:extLst>
          </p:cNvPr>
          <p:cNvCxnSpPr>
            <a:cxnSpLocks/>
          </p:cNvCxnSpPr>
          <p:nvPr/>
        </p:nvCxnSpPr>
        <p:spPr>
          <a:xfrm>
            <a:off x="0" y="3427482"/>
            <a:ext cx="1219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8BFA1B-D574-7E4A-9FA5-FA0344218126}"/>
              </a:ext>
            </a:extLst>
          </p:cNvPr>
          <p:cNvSpPr txBox="1"/>
          <p:nvPr/>
        </p:nvSpPr>
        <p:spPr>
          <a:xfrm>
            <a:off x="-50998" y="-1"/>
            <a:ext cx="1241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Best Picture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BCD3B-D0E1-E84B-9A82-079719B621B0}"/>
              </a:ext>
            </a:extLst>
          </p:cNvPr>
          <p:cNvSpPr txBox="1"/>
          <p:nvPr/>
        </p:nvSpPr>
        <p:spPr>
          <a:xfrm>
            <a:off x="3882249" y="12873"/>
            <a:ext cx="1933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Best Leading Actor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2DFA4E-576A-4447-B5E4-8CD2381D980E}"/>
              </a:ext>
            </a:extLst>
          </p:cNvPr>
          <p:cNvSpPr txBox="1"/>
          <p:nvPr/>
        </p:nvSpPr>
        <p:spPr>
          <a:xfrm>
            <a:off x="7963147" y="18704"/>
            <a:ext cx="2088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Best Leading Actress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7900A-C98C-C54F-BA63-F7AFE18F2B45}"/>
              </a:ext>
            </a:extLst>
          </p:cNvPr>
          <p:cNvSpPr txBox="1"/>
          <p:nvPr/>
        </p:nvSpPr>
        <p:spPr>
          <a:xfrm>
            <a:off x="-39076" y="3429000"/>
            <a:ext cx="2225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Best Supporting Actor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29C5B1-911F-264D-ABAC-A2A8305BAB32}"/>
              </a:ext>
            </a:extLst>
          </p:cNvPr>
          <p:cNvSpPr txBox="1"/>
          <p:nvPr/>
        </p:nvSpPr>
        <p:spPr>
          <a:xfrm>
            <a:off x="3897717" y="3435284"/>
            <a:ext cx="2379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Best Supporting Actress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BA7C2B-2590-AF46-ABE2-DE93C4CD6B31}"/>
              </a:ext>
            </a:extLst>
          </p:cNvPr>
          <p:cNvSpPr txBox="1"/>
          <p:nvPr/>
        </p:nvSpPr>
        <p:spPr>
          <a:xfrm>
            <a:off x="7982250" y="3441873"/>
            <a:ext cx="1953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Best Animated Film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8B89F-9F80-6A4C-8F56-3E08F2F3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46" y="218650"/>
            <a:ext cx="1098681" cy="15381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B5A868-431A-7445-AE8F-96E57FFE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86" y="3767555"/>
            <a:ext cx="1102161" cy="15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BDB345-B3A3-DC4F-AF15-6F930AF9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092" y="1752602"/>
            <a:ext cx="1118014" cy="1659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D41D0-B01E-DB49-998F-9CC764BBD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74" y="3721134"/>
            <a:ext cx="1077077" cy="16156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C34DE0-3051-BE43-992F-85A5DD5D0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333" y="3773526"/>
            <a:ext cx="1024703" cy="1537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39EBE-A2EF-3842-A61E-4148E5CD8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181" y="230653"/>
            <a:ext cx="1021755" cy="1514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57181-1296-014E-86A8-9F7CE3189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328" y="3700580"/>
            <a:ext cx="1147262" cy="1575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869E8-10C9-EC45-999D-87B16C643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08" y="3773526"/>
            <a:ext cx="1024703" cy="15370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3B113-DB0B-864E-8C4C-5F2E1DDB4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19" y="289627"/>
            <a:ext cx="961737" cy="1442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E0116B-0DA4-ED4E-BAC4-3A8420669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808" y="3724518"/>
            <a:ext cx="1075770" cy="1592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AA5F42-1872-964E-A7B7-CC1543C80B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988" y="3753418"/>
            <a:ext cx="1026311" cy="15571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61E205-D6FA-9C4F-A1D6-71C315559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9331" y="3729540"/>
            <a:ext cx="1038978" cy="1563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AE3A9F-0DB7-3C47-BA04-AB6615F07D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5894" y="3734795"/>
            <a:ext cx="1065973" cy="15757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DF422F-A4DC-244A-AF7B-4F562B0FD0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3505" y="5300051"/>
            <a:ext cx="1034694" cy="15489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32E17F-2501-374A-B55E-F73C1857EE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7711" y="5301573"/>
            <a:ext cx="1043993" cy="15474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D792F1-D122-8747-94F2-B1DDD6C340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0688" y="1732232"/>
            <a:ext cx="1116096" cy="1651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8D956C-1D97-1A45-91F2-79EA517442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3234" y="288482"/>
            <a:ext cx="1030659" cy="14563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B0305D9-DA13-A940-A822-BB4ABA9D5D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05926" y="288482"/>
            <a:ext cx="1055486" cy="15693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2E7C4B1-558E-CE45-B57A-4F4AF9F077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6114" y="1753276"/>
            <a:ext cx="1096274" cy="162998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9AC9B44-26BF-884D-B968-DFE8013BE1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9377" y="5299490"/>
            <a:ext cx="1064317" cy="15824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C16C8E-8146-2142-BB35-01FB5B832A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41148" y="288482"/>
            <a:ext cx="1030799" cy="152710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65947A3-AB54-D347-AE69-DF4D470743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56139" y="288434"/>
            <a:ext cx="1085239" cy="14648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4DB8D8-7DE4-E340-9D32-72368C87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029" y="286724"/>
            <a:ext cx="1041484" cy="14580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241E8F2-F697-3348-ADBA-5F0DD72C37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5099" y="1742183"/>
            <a:ext cx="1224025" cy="165217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D2ED33-9CCC-0C44-B634-5C3D81920F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082" y="5310580"/>
            <a:ext cx="1155956" cy="15602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D0E0B3C-DEC9-FD40-81C9-D66BDB3405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0100" y="5293150"/>
            <a:ext cx="1155956" cy="15602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17B7B45-20CB-E642-AB2B-DFC7EEADF11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76081" y="5282652"/>
            <a:ext cx="1143756" cy="15753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C679E31-40EE-4D4A-9E86-E69F39BF35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7962" y="365681"/>
            <a:ext cx="679686" cy="1950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23C1C2-75ED-1542-BD68-B9DB6AF75E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48872" y="3877805"/>
            <a:ext cx="679686" cy="19503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B15456-4462-504F-92A3-21D48C4F30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28558" y="5409664"/>
            <a:ext cx="679686" cy="19503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C689A15-CA49-F349-B8FD-14253A04A0D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36850" y="365681"/>
            <a:ext cx="679686" cy="1950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3D3EA72-2D3A-1B44-886F-5A551BBEC5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7219" y="3871529"/>
            <a:ext cx="679686" cy="19503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604F5B6-AA68-C640-B04F-A6FE5AC46A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93826" y="348493"/>
            <a:ext cx="679686" cy="19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7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FAEE4-398B-B54A-B66C-DD5998195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898"/>
            <a:ext cx="5613991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3F4460-EECC-814F-A3A7-E4436FA7165D}"/>
              </a:ext>
            </a:extLst>
          </p:cNvPr>
          <p:cNvSpPr txBox="1">
            <a:spLocks/>
          </p:cNvSpPr>
          <p:nvPr/>
        </p:nvSpPr>
        <p:spPr>
          <a:xfrm>
            <a:off x="6578009" y="31898"/>
            <a:ext cx="5613991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https://github.com/j0hnk1m/predict-the-oscars</a:t>
            </a: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EA6185-6248-3843-823E-0ACD3FABFFBD}"/>
              </a:ext>
            </a:extLst>
          </p:cNvPr>
          <p:cNvCxnSpPr/>
          <p:nvPr/>
        </p:nvCxnSpPr>
        <p:spPr>
          <a:xfrm>
            <a:off x="0" y="43880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A411E4-2AED-E64A-A58F-ED6EEA0C2556}"/>
              </a:ext>
            </a:extLst>
          </p:cNvPr>
          <p:cNvCxnSpPr/>
          <p:nvPr/>
        </p:nvCxnSpPr>
        <p:spPr>
          <a:xfrm>
            <a:off x="0" y="84345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157986-4C0B-FD4A-9B28-5BAF833ED58C}"/>
              </a:ext>
            </a:extLst>
          </p:cNvPr>
          <p:cNvCxnSpPr/>
          <p:nvPr/>
        </p:nvCxnSpPr>
        <p:spPr>
          <a:xfrm>
            <a:off x="0" y="125335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FE72DF-3377-1E44-9E31-FF8486EED023}"/>
              </a:ext>
            </a:extLst>
          </p:cNvPr>
          <p:cNvCxnSpPr/>
          <p:nvPr/>
        </p:nvCxnSpPr>
        <p:spPr>
          <a:xfrm>
            <a:off x="0" y="164223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E523C8-280C-2B45-A530-4ED1E4D7D56A}"/>
              </a:ext>
            </a:extLst>
          </p:cNvPr>
          <p:cNvCxnSpPr/>
          <p:nvPr/>
        </p:nvCxnSpPr>
        <p:spPr>
          <a:xfrm>
            <a:off x="0" y="203111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ABFE66-074A-7144-8450-7D2244D6D086}"/>
              </a:ext>
            </a:extLst>
          </p:cNvPr>
          <p:cNvCxnSpPr/>
          <p:nvPr/>
        </p:nvCxnSpPr>
        <p:spPr>
          <a:xfrm>
            <a:off x="0" y="24305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6EB75A-6893-814F-99C9-0987D263DF71}"/>
              </a:ext>
            </a:extLst>
          </p:cNvPr>
          <p:cNvCxnSpPr/>
          <p:nvPr/>
        </p:nvCxnSpPr>
        <p:spPr>
          <a:xfrm>
            <a:off x="0" y="285092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CC4DD4-66AE-224D-8A4A-4F11282753EF}"/>
              </a:ext>
            </a:extLst>
          </p:cNvPr>
          <p:cNvCxnSpPr/>
          <p:nvPr/>
        </p:nvCxnSpPr>
        <p:spPr>
          <a:xfrm>
            <a:off x="0" y="323980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0347C-BE55-884F-95DB-723A23D4D817}"/>
              </a:ext>
            </a:extLst>
          </p:cNvPr>
          <p:cNvCxnSpPr/>
          <p:nvPr/>
        </p:nvCxnSpPr>
        <p:spPr>
          <a:xfrm>
            <a:off x="0" y="36497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0B8549-60E4-4D41-9E6F-CEB0D95E5855}"/>
              </a:ext>
            </a:extLst>
          </p:cNvPr>
          <p:cNvCxnSpPr/>
          <p:nvPr/>
        </p:nvCxnSpPr>
        <p:spPr>
          <a:xfrm>
            <a:off x="0" y="404910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80DD74-C144-6B4B-92AD-DDF17C25F66A}"/>
              </a:ext>
            </a:extLst>
          </p:cNvPr>
          <p:cNvCxnSpPr/>
          <p:nvPr/>
        </p:nvCxnSpPr>
        <p:spPr>
          <a:xfrm>
            <a:off x="0" y="444849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1CF84C-3703-E241-8687-6AD12F452FF5}"/>
              </a:ext>
            </a:extLst>
          </p:cNvPr>
          <p:cNvCxnSpPr/>
          <p:nvPr/>
        </p:nvCxnSpPr>
        <p:spPr>
          <a:xfrm>
            <a:off x="0" y="485840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E6FC0A-3309-234D-A515-8F459879BC9E}"/>
              </a:ext>
            </a:extLst>
          </p:cNvPr>
          <p:cNvCxnSpPr/>
          <p:nvPr/>
        </p:nvCxnSpPr>
        <p:spPr>
          <a:xfrm>
            <a:off x="0" y="525779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A25130-C255-CE45-8AA9-EC205AE1AB46}"/>
              </a:ext>
            </a:extLst>
          </p:cNvPr>
          <p:cNvCxnSpPr/>
          <p:nvPr/>
        </p:nvCxnSpPr>
        <p:spPr>
          <a:xfrm>
            <a:off x="0" y="565718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D2830C-E799-AF4D-BFA9-10426915C2EE}"/>
              </a:ext>
            </a:extLst>
          </p:cNvPr>
          <p:cNvCxnSpPr/>
          <p:nvPr/>
        </p:nvCxnSpPr>
        <p:spPr>
          <a:xfrm>
            <a:off x="0" y="60565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0DC71A-E894-F94B-9041-26A1E6FF8C97}"/>
              </a:ext>
            </a:extLst>
          </p:cNvPr>
          <p:cNvCxnSpPr/>
          <p:nvPr/>
        </p:nvCxnSpPr>
        <p:spPr>
          <a:xfrm>
            <a:off x="0" y="644546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037C3A-0E52-8645-ACFF-38114AAB2250}"/>
              </a:ext>
            </a:extLst>
          </p:cNvPr>
          <p:cNvCxnSpPr/>
          <p:nvPr/>
        </p:nvCxnSpPr>
        <p:spPr>
          <a:xfrm>
            <a:off x="561399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5E5C8B-B610-0B4A-9F71-DFEE62C9A90A}"/>
              </a:ext>
            </a:extLst>
          </p:cNvPr>
          <p:cNvCxnSpPr/>
          <p:nvPr/>
        </p:nvCxnSpPr>
        <p:spPr>
          <a:xfrm>
            <a:off x="657800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79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35B17F-2808-214E-93FB-9C4D01655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34847" cy="581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1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7E7320-1970-DC45-B12D-E6F5E6EC3CFD}"/>
              </a:ext>
            </a:extLst>
          </p:cNvPr>
          <p:cNvGrpSpPr/>
          <p:nvPr/>
        </p:nvGrpSpPr>
        <p:grpSpPr>
          <a:xfrm>
            <a:off x="4210777" y="4846162"/>
            <a:ext cx="4055427" cy="1214396"/>
            <a:chOff x="562518" y="603771"/>
            <a:chExt cx="4055427" cy="12143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F194B7-BB25-D744-A48D-8505570A49A5}"/>
                </a:ext>
              </a:extLst>
            </p:cNvPr>
            <p:cNvSpPr txBox="1"/>
            <p:nvPr/>
          </p:nvSpPr>
          <p:spPr>
            <a:xfrm>
              <a:off x="584790" y="712381"/>
              <a:ext cx="40331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Takeaways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C1A5C2-CD85-7A4A-8968-BE513B384547}"/>
                </a:ext>
              </a:extLst>
            </p:cNvPr>
            <p:cNvSpPr/>
            <p:nvPr/>
          </p:nvSpPr>
          <p:spPr>
            <a:xfrm>
              <a:off x="562518" y="603771"/>
              <a:ext cx="4055427" cy="1214396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8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6415D7-919D-CC46-AB07-BA8085A4FE6A}"/>
              </a:ext>
            </a:extLst>
          </p:cNvPr>
          <p:cNvGrpSpPr/>
          <p:nvPr/>
        </p:nvGrpSpPr>
        <p:grpSpPr>
          <a:xfrm>
            <a:off x="4334705" y="504771"/>
            <a:ext cx="3673159" cy="1027746"/>
            <a:chOff x="836931" y="2749458"/>
            <a:chExt cx="3673159" cy="10277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16021E-C8B1-154E-8C32-BF9FC70D62B8}"/>
                </a:ext>
              </a:extLst>
            </p:cNvPr>
            <p:cNvSpPr txBox="1"/>
            <p:nvPr/>
          </p:nvSpPr>
          <p:spPr>
            <a:xfrm>
              <a:off x="928404" y="2749458"/>
              <a:ext cx="35816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Overview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B27399-3599-7743-B87D-B46BB3DE8D42}"/>
                </a:ext>
              </a:extLst>
            </p:cNvPr>
            <p:cNvSpPr/>
            <p:nvPr/>
          </p:nvSpPr>
          <p:spPr>
            <a:xfrm>
              <a:off x="836931" y="2749458"/>
              <a:ext cx="3673159" cy="1027746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8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7D4B62-8B5E-FE44-B9EE-8A3F6EB8615F}"/>
              </a:ext>
            </a:extLst>
          </p:cNvPr>
          <p:cNvGrpSpPr/>
          <p:nvPr/>
        </p:nvGrpSpPr>
        <p:grpSpPr>
          <a:xfrm>
            <a:off x="4564354" y="1803159"/>
            <a:ext cx="3282474" cy="1015664"/>
            <a:chOff x="4970466" y="712380"/>
            <a:chExt cx="3282474" cy="1015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A122FD-807B-8A41-90FC-303A0EF562C9}"/>
                </a:ext>
              </a:extLst>
            </p:cNvPr>
            <p:cNvSpPr txBox="1"/>
            <p:nvPr/>
          </p:nvSpPr>
          <p:spPr>
            <a:xfrm>
              <a:off x="5192231" y="712380"/>
              <a:ext cx="29286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Method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122CE-30AE-1642-A3A1-D84A219F300F}"/>
                </a:ext>
              </a:extLst>
            </p:cNvPr>
            <p:cNvSpPr/>
            <p:nvPr/>
          </p:nvSpPr>
          <p:spPr>
            <a:xfrm>
              <a:off x="4970466" y="712380"/>
              <a:ext cx="3282474" cy="101566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8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8C4A6F-402A-9748-8A7D-DE9742B2D928}"/>
              </a:ext>
            </a:extLst>
          </p:cNvPr>
          <p:cNvGrpSpPr/>
          <p:nvPr/>
        </p:nvGrpSpPr>
        <p:grpSpPr>
          <a:xfrm>
            <a:off x="4673012" y="3289215"/>
            <a:ext cx="3065157" cy="1015664"/>
            <a:chOff x="8740264" y="2059171"/>
            <a:chExt cx="3065157" cy="1015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FDB376-515D-5E41-9314-22D59C99560A}"/>
                </a:ext>
              </a:extLst>
            </p:cNvPr>
            <p:cNvSpPr txBox="1"/>
            <p:nvPr/>
          </p:nvSpPr>
          <p:spPr>
            <a:xfrm>
              <a:off x="8856749" y="2059172"/>
              <a:ext cx="27635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Process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2886C0-8DBC-A44F-AEE5-CA188015DBD8}"/>
                </a:ext>
              </a:extLst>
            </p:cNvPr>
            <p:cNvSpPr/>
            <p:nvPr/>
          </p:nvSpPr>
          <p:spPr>
            <a:xfrm>
              <a:off x="8740264" y="2059171"/>
              <a:ext cx="3065157" cy="1015663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8"/>
            </a:p>
          </p:txBody>
        </p:sp>
      </p:grpSp>
    </p:spTree>
    <p:extLst>
      <p:ext uri="{BB962C8B-B14F-4D97-AF65-F5344CB8AC3E}">
        <p14:creationId xmlns:p14="http://schemas.microsoft.com/office/powerpoint/2010/main" val="120382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B7CBD9-5E66-994A-A863-7A7996DD217B}"/>
              </a:ext>
            </a:extLst>
          </p:cNvPr>
          <p:cNvGrpSpPr/>
          <p:nvPr/>
        </p:nvGrpSpPr>
        <p:grpSpPr>
          <a:xfrm>
            <a:off x="2027926" y="2622185"/>
            <a:ext cx="8317553" cy="1173638"/>
            <a:chOff x="4601003" y="3749237"/>
            <a:chExt cx="8710971" cy="11242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30FBE8-FF39-AF4D-80A7-50076F9628D4}"/>
                </a:ext>
              </a:extLst>
            </p:cNvPr>
            <p:cNvSpPr txBox="1"/>
            <p:nvPr/>
          </p:nvSpPr>
          <p:spPr>
            <a:xfrm>
              <a:off x="4601003" y="3857846"/>
              <a:ext cx="831009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Mode A: ML Algorithm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17CE4F-D28C-AF43-920A-E8A9750E47E7}"/>
                </a:ext>
              </a:extLst>
            </p:cNvPr>
            <p:cNvSpPr/>
            <p:nvPr/>
          </p:nvSpPr>
          <p:spPr>
            <a:xfrm>
              <a:off x="4601003" y="3749237"/>
              <a:ext cx="8710971" cy="1124272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8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42CDE8-336E-6C40-8E83-09D5680B4A9D}"/>
              </a:ext>
            </a:extLst>
          </p:cNvPr>
          <p:cNvGrpSpPr/>
          <p:nvPr/>
        </p:nvGrpSpPr>
        <p:grpSpPr>
          <a:xfrm>
            <a:off x="1608890" y="4628706"/>
            <a:ext cx="9176166" cy="1134140"/>
            <a:chOff x="4352089" y="5617534"/>
            <a:chExt cx="9176166" cy="1134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AC1F93-F8F3-EC4D-B0CA-F0FE1A003FBB}"/>
                </a:ext>
              </a:extLst>
            </p:cNvPr>
            <p:cNvSpPr txBox="1"/>
            <p:nvPr/>
          </p:nvSpPr>
          <p:spPr>
            <a:xfrm>
              <a:off x="4352089" y="5617534"/>
              <a:ext cx="91761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Mode B: Research Report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0E1E80-5DB3-4345-9314-5156A0EFA48D}"/>
                </a:ext>
              </a:extLst>
            </p:cNvPr>
            <p:cNvSpPr/>
            <p:nvPr/>
          </p:nvSpPr>
          <p:spPr>
            <a:xfrm>
              <a:off x="4352089" y="5617534"/>
              <a:ext cx="9176166" cy="1134140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8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B923BD-C424-E747-8A5A-BBE2FF2025F2}"/>
              </a:ext>
            </a:extLst>
          </p:cNvPr>
          <p:cNvGrpSpPr/>
          <p:nvPr/>
        </p:nvGrpSpPr>
        <p:grpSpPr>
          <a:xfrm>
            <a:off x="4461519" y="1031965"/>
            <a:ext cx="2757988" cy="1015664"/>
            <a:chOff x="867714" y="4786536"/>
            <a:chExt cx="2757988" cy="1015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21B3F0-584E-7A4C-AC0A-8880D1BE6202}"/>
                </a:ext>
              </a:extLst>
            </p:cNvPr>
            <p:cNvSpPr txBox="1"/>
            <p:nvPr/>
          </p:nvSpPr>
          <p:spPr>
            <a:xfrm>
              <a:off x="1020724" y="4786537"/>
              <a:ext cx="25094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Results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1D687-0957-CF44-B04D-3B024736C30D}"/>
                </a:ext>
              </a:extLst>
            </p:cNvPr>
            <p:cNvSpPr/>
            <p:nvPr/>
          </p:nvSpPr>
          <p:spPr>
            <a:xfrm>
              <a:off x="867714" y="4786536"/>
              <a:ext cx="2757988" cy="1015663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8"/>
            </a:p>
          </p:txBody>
        </p:sp>
      </p:grpSp>
    </p:spTree>
    <p:extLst>
      <p:ext uri="{BB962C8B-B14F-4D97-AF65-F5344CB8AC3E}">
        <p14:creationId xmlns:p14="http://schemas.microsoft.com/office/powerpoint/2010/main" val="349089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FAEE4-398B-B54A-B66C-DD5998195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For the last 4 weeks, I developed a machine learning algorithm to predict the Oscars. Not just the winners, but also the nominees, in 6 categories: Best Picture, Leading Actor, Leading Actress, Supporting Actor, Supporting Actress, and Animated Film. I chose this project because I love movies and always watch the Oscars, and I’m pursuing CS major, so this project is the best of both worlds.</a:t>
            </a:r>
          </a:p>
          <a:p>
            <a:pPr marL="0" indent="0">
              <a:buNone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Existing dataset + Web-scraping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Using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Keras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Functional API, MLP of hidden layer of 128 nodes 		w/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ReLU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+ 6 output layers of 3 nodes w/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Softmax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98.4% accuracy for the 2018 Oscars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Mentor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John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Ciancutti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a Google director/scientist</a:t>
            </a:r>
          </a:p>
        </p:txBody>
      </p:sp>
    </p:spTree>
    <p:extLst>
      <p:ext uri="{BB962C8B-B14F-4D97-AF65-F5344CB8AC3E}">
        <p14:creationId xmlns:p14="http://schemas.microsoft.com/office/powerpoint/2010/main" val="98627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A7690F-9F1C-A743-96F5-C5F3C8FDC8BC}"/>
              </a:ext>
            </a:extLst>
          </p:cNvPr>
          <p:cNvSpPr/>
          <p:nvPr/>
        </p:nvSpPr>
        <p:spPr>
          <a:xfrm>
            <a:off x="85061" y="2599655"/>
            <a:ext cx="2339162" cy="14141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92BD12-2824-854C-A209-9D889131FD56}"/>
              </a:ext>
            </a:extLst>
          </p:cNvPr>
          <p:cNvSpPr/>
          <p:nvPr/>
        </p:nvSpPr>
        <p:spPr>
          <a:xfrm>
            <a:off x="3313817" y="2599653"/>
            <a:ext cx="2339162" cy="14141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D20290-4DB0-F249-AA63-CB3F2D0D37CD}"/>
              </a:ext>
            </a:extLst>
          </p:cNvPr>
          <p:cNvSpPr/>
          <p:nvPr/>
        </p:nvSpPr>
        <p:spPr>
          <a:xfrm>
            <a:off x="6553201" y="2599653"/>
            <a:ext cx="2339162" cy="14141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DB52F9-2938-A942-B1AB-C87CF7A7BFFB}"/>
              </a:ext>
            </a:extLst>
          </p:cNvPr>
          <p:cNvSpPr/>
          <p:nvPr/>
        </p:nvSpPr>
        <p:spPr>
          <a:xfrm>
            <a:off x="9792585" y="2599653"/>
            <a:ext cx="2339162" cy="14141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94A0A-FDC6-EF4C-B364-6C9FA8F0C4FD}"/>
              </a:ext>
            </a:extLst>
          </p:cNvPr>
          <p:cNvSpPr txBox="1"/>
          <p:nvPr/>
        </p:nvSpPr>
        <p:spPr>
          <a:xfrm>
            <a:off x="457519" y="3122052"/>
            <a:ext cx="16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4A8659-FB72-404D-847D-DE4722D3D32A}"/>
              </a:ext>
            </a:extLst>
          </p:cNvPr>
          <p:cNvSpPr txBox="1"/>
          <p:nvPr/>
        </p:nvSpPr>
        <p:spPr>
          <a:xfrm>
            <a:off x="3521460" y="2983552"/>
            <a:ext cx="1934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Manipulation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/ Organization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0D2F6-D6A6-074D-9591-09F995A582FB}"/>
              </a:ext>
            </a:extLst>
          </p:cNvPr>
          <p:cNvSpPr txBox="1"/>
          <p:nvPr/>
        </p:nvSpPr>
        <p:spPr>
          <a:xfrm>
            <a:off x="7164776" y="3122051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71F8D0-687F-9741-B990-2A63333D36CA}"/>
              </a:ext>
            </a:extLst>
          </p:cNvPr>
          <p:cNvSpPr txBox="1"/>
          <p:nvPr/>
        </p:nvSpPr>
        <p:spPr>
          <a:xfrm>
            <a:off x="9813400" y="3122051"/>
            <a:ext cx="23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Algorithm Optimization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3E55217-8DD4-2640-A9A8-61BF962E52DC}"/>
              </a:ext>
            </a:extLst>
          </p:cNvPr>
          <p:cNvSpPr/>
          <p:nvPr/>
        </p:nvSpPr>
        <p:spPr>
          <a:xfrm>
            <a:off x="2584227" y="3122051"/>
            <a:ext cx="60741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727A149-6844-964D-AB99-051538B9DEC9}"/>
              </a:ext>
            </a:extLst>
          </p:cNvPr>
          <p:cNvSpPr/>
          <p:nvPr/>
        </p:nvSpPr>
        <p:spPr>
          <a:xfrm>
            <a:off x="5817979" y="3122051"/>
            <a:ext cx="60741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8B603EA-A27D-CC4B-B7D0-A675DC471419}"/>
              </a:ext>
            </a:extLst>
          </p:cNvPr>
          <p:cNvSpPr/>
          <p:nvPr/>
        </p:nvSpPr>
        <p:spPr>
          <a:xfrm>
            <a:off x="9020170" y="3122051"/>
            <a:ext cx="60741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65292-276E-5749-B1F1-8CC13B45F269}"/>
              </a:ext>
            </a:extLst>
          </p:cNvPr>
          <p:cNvSpPr txBox="1"/>
          <p:nvPr/>
        </p:nvSpPr>
        <p:spPr>
          <a:xfrm>
            <a:off x="1103799" y="21616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8DA298-5F60-B94B-AB7F-A3BC3F257340}"/>
              </a:ext>
            </a:extLst>
          </p:cNvPr>
          <p:cNvSpPr txBox="1"/>
          <p:nvPr/>
        </p:nvSpPr>
        <p:spPr>
          <a:xfrm>
            <a:off x="4332555" y="21616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CA661E-23CD-1946-A8B0-FBE33A2C8B5D}"/>
              </a:ext>
            </a:extLst>
          </p:cNvPr>
          <p:cNvSpPr txBox="1"/>
          <p:nvPr/>
        </p:nvSpPr>
        <p:spPr>
          <a:xfrm>
            <a:off x="7571938" y="216903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5B8AC6-B656-E249-B513-92359D2C4D3A}"/>
              </a:ext>
            </a:extLst>
          </p:cNvPr>
          <p:cNvSpPr txBox="1"/>
          <p:nvPr/>
        </p:nvSpPr>
        <p:spPr>
          <a:xfrm>
            <a:off x="10811323" y="21616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7884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FAEE4-398B-B54A-B66C-DD5998195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Week 1: Data Collection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Met w/ mentor and narrowed down project from movie recommendation system to Oscar prediction algorithm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Found BIGML dataset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Web-scraped list of movies from IMDB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Week 2: Data Collection + Manipulation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Web-scraped input variables / details for all the movies collected (duration, certificate, IMDB rating, </a:t>
            </a:r>
            <a:r>
              <a:rPr lang="en-US" sz="1600" dirty="0" err="1">
                <a:cs typeface="Futura Medium" panose="020B0602020204020303" pitchFamily="34" charset="-79"/>
              </a:rPr>
              <a:t>metascore</a:t>
            </a:r>
            <a:r>
              <a:rPr lang="en-US" sz="1600" dirty="0">
                <a:cs typeface="Futura Medium" panose="020B0602020204020303" pitchFamily="34" charset="-79"/>
              </a:rPr>
              <a:t>, number of critic reviews, </a:t>
            </a:r>
            <a:r>
              <a:rPr lang="en-US" sz="1600" dirty="0" err="1">
                <a:cs typeface="Futura Medium" panose="020B0602020204020303" pitchFamily="34" charset="-79"/>
              </a:rPr>
              <a:t>etc</a:t>
            </a:r>
            <a:r>
              <a:rPr lang="en-US" sz="1600" dirty="0">
                <a:cs typeface="Futura Medium" panose="020B0602020204020303" pitchFamily="34" charset="-79"/>
              </a:rPr>
              <a:t>)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Web-scraped results on how movies did at previous award ceremonies (Golden Globes, BAFTA, Producers Guild, OFTA, </a:t>
            </a:r>
            <a:r>
              <a:rPr lang="en-US" sz="1600" dirty="0" err="1">
                <a:cs typeface="Futura Medium" panose="020B0602020204020303" pitchFamily="34" charset="-79"/>
              </a:rPr>
              <a:t>etc</a:t>
            </a:r>
            <a:r>
              <a:rPr lang="en-US" sz="1600" dirty="0">
                <a:cs typeface="Futura Medium" panose="020B0602020204020303" pitchFamily="34" charset="-79"/>
              </a:rPr>
              <a:t>)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Made point system for awards where winner = 1 point, nominee = 1/(number of nominees) point, nothing = 0 points</a:t>
            </a:r>
          </a:p>
          <a:p>
            <a:pPr lvl="1">
              <a:buFontTx/>
              <a:buChar char="-"/>
            </a:pPr>
            <a:r>
              <a:rPr lang="en-US" sz="1200" dirty="0">
                <a:cs typeface="Futura Medium" panose="020B0602020204020303" pitchFamily="34" charset="-79"/>
              </a:rPr>
              <a:t>Incorporated into input feature vector</a:t>
            </a:r>
          </a:p>
          <a:p>
            <a:pPr marL="0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Week 3: Data Manipulation + Algorithm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Incorporated/organized all the web-scraped data into a dataset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Got rid of unnecessary data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Tried various ML classifiers: SVM, Decision Trees, Random Forests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Decided on neural network config</a:t>
            </a:r>
          </a:p>
          <a:p>
            <a:pPr marL="0" indent="0">
              <a:buNone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Week 4: Algorithm + Optimization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Not working properly w/ predicting results for 24 Oscar categories → simple version: win, nominee, or nothing?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Narrow down prediction to 6 Oscar categories due to lack of data</a:t>
            </a:r>
          </a:p>
          <a:p>
            <a:pPr>
              <a:buFontTx/>
              <a:buChar char="-"/>
            </a:pPr>
            <a:r>
              <a:rPr lang="en-US" sz="1600" dirty="0">
                <a:cs typeface="Futura Medium" panose="020B0602020204020303" pitchFamily="34" charset="-79"/>
              </a:rPr>
              <a:t>Dealing with imbalanced dataset, trying different model architectures (hidden layer size, loss functions, class weights, activation functions, </a:t>
            </a:r>
            <a:r>
              <a:rPr lang="en-US" sz="1600" dirty="0" err="1">
                <a:cs typeface="Futura Medium" panose="020B0602020204020303" pitchFamily="34" charset="-79"/>
              </a:rPr>
              <a:t>etc</a:t>
            </a:r>
            <a:r>
              <a:rPr lang="en-US" sz="1600" dirty="0">
                <a:cs typeface="Futura Medium" panose="020B0602020204020303" pitchFamily="34" charset="-79"/>
              </a:rPr>
              <a:t>)</a:t>
            </a:r>
          </a:p>
          <a:p>
            <a:pPr marL="0" indent="0">
              <a:buNone/>
            </a:pPr>
            <a:endParaRPr lang="en-US" sz="1600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8149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BF0DA8-6871-0144-9A10-B7D4416F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1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FAEE4-398B-B54A-B66C-DD5998195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6000" dirty="0">
                <a:cs typeface="Futura Medium" panose="020B0602020204020303" pitchFamily="34" charset="-79"/>
              </a:rPr>
              <a:t> Plan out ahead / break it down</a:t>
            </a:r>
          </a:p>
          <a:p>
            <a:pPr>
              <a:buFontTx/>
              <a:buChar char="-"/>
            </a:pPr>
            <a:r>
              <a:rPr lang="en-US" sz="6000" dirty="0">
                <a:cs typeface="Futura Medium" panose="020B0602020204020303" pitchFamily="34" charset="-79"/>
              </a:rPr>
              <a:t> Always start with a simpler problem</a:t>
            </a:r>
          </a:p>
          <a:p>
            <a:pPr>
              <a:buFontTx/>
              <a:buChar char="-"/>
            </a:pPr>
            <a:r>
              <a:rPr lang="en-US" sz="6000" dirty="0">
                <a:cs typeface="Futura Medium" panose="020B0602020204020303" pitchFamily="34" charset="-79"/>
              </a:rPr>
              <a:t> Importance of data analysis</a:t>
            </a:r>
          </a:p>
          <a:p>
            <a:pPr>
              <a:buFontTx/>
              <a:buChar char="-"/>
            </a:pPr>
            <a:r>
              <a:rPr lang="en-US" sz="6000" dirty="0">
                <a:cs typeface="Futura Medium" panose="020B0602020204020303" pitchFamily="34" charset="-79"/>
              </a:rPr>
              <a:t> Ask as many questions as possible</a:t>
            </a:r>
          </a:p>
          <a:p>
            <a:pPr>
              <a:buFontTx/>
              <a:buChar char="-"/>
            </a:pPr>
            <a:r>
              <a:rPr lang="en-US" sz="6000" dirty="0">
                <a:cs typeface="Futura Medium" panose="020B0602020204020303" pitchFamily="34" charset="-79"/>
              </a:rPr>
              <a:t> Use a bigger font</a:t>
            </a:r>
          </a:p>
          <a:p>
            <a:pPr>
              <a:buFontTx/>
              <a:buChar char="-"/>
            </a:pPr>
            <a:r>
              <a:rPr lang="en-US" sz="6000" dirty="0">
                <a:cs typeface="Futura Medium" panose="020B0602020204020303" pitchFamily="34" charset="-79"/>
              </a:rPr>
              <a:t> Should keep good documentation</a:t>
            </a:r>
          </a:p>
          <a:p>
            <a:pPr>
              <a:buFontTx/>
              <a:buChar char="-"/>
            </a:pPr>
            <a:r>
              <a:rPr lang="en-US" sz="6000" dirty="0">
                <a:cs typeface="Futura Medium" panose="020B0602020204020303" pitchFamily="34" charset="-79"/>
              </a:rPr>
              <a:t> Chances are, someone already did it</a:t>
            </a:r>
          </a:p>
        </p:txBody>
      </p:sp>
    </p:spTree>
    <p:extLst>
      <p:ext uri="{BB962C8B-B14F-4D97-AF65-F5344CB8AC3E}">
        <p14:creationId xmlns:p14="http://schemas.microsoft.com/office/powerpoint/2010/main" val="3091790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728</Words>
  <Application>Microsoft Macintosh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Futura Medium</vt:lpstr>
      <vt:lpstr>Office Theme</vt:lpstr>
      <vt:lpstr>Project PTO – Building a Computer Algorithm to Predict the Oscars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Kim</dc:creator>
  <cp:lastModifiedBy>John Kim</cp:lastModifiedBy>
  <cp:revision>84</cp:revision>
  <cp:lastPrinted>2019-05-29T22:20:38Z</cp:lastPrinted>
  <dcterms:created xsi:type="dcterms:W3CDTF">2019-05-28T22:56:02Z</dcterms:created>
  <dcterms:modified xsi:type="dcterms:W3CDTF">2019-05-30T00:22:02Z</dcterms:modified>
</cp:coreProperties>
</file>